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
  </p:notesMasterIdLst>
  <p:sldIdLst>
    <p:sldId id="262" r:id="rId2"/>
  </p:sldIdLst>
  <p:sldSz cx="7775575" cy="10907713"/>
  <p:notesSz cx="6794500" cy="9925050"/>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B1C"/>
    <a:srgbClr val="8DC21F"/>
    <a:srgbClr val="9EABB4"/>
    <a:srgbClr val="01B2B6"/>
    <a:srgbClr val="0089D1"/>
    <a:srgbClr val="FF3B77"/>
    <a:srgbClr val="141414"/>
    <a:srgbClr val="AA8755"/>
    <a:srgbClr val="DDBB3D"/>
    <a:srgbClr val="050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6" autoAdjust="0"/>
    <p:restoredTop sz="86395"/>
  </p:normalViewPr>
  <p:slideViewPr>
    <p:cSldViewPr snapToGrid="0">
      <p:cViewPr varScale="1">
        <p:scale>
          <a:sx n="72" d="100"/>
          <a:sy n="72" d="100"/>
        </p:scale>
        <p:origin x="3246" y="84"/>
      </p:cViewPr>
      <p:guideLst>
        <p:guide orient="horz" pos="3435"/>
        <p:guide pos="24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4283" cy="497976"/>
          </a:xfrm>
          <a:prstGeom prst="rect">
            <a:avLst/>
          </a:prstGeom>
        </p:spPr>
        <p:txBody>
          <a:bodyPr vert="horz" lIns="91431" tIns="45715" rIns="91431"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6" y="0"/>
            <a:ext cx="2944283" cy="497976"/>
          </a:xfrm>
          <a:prstGeom prst="rect">
            <a:avLst/>
          </a:prstGeom>
        </p:spPr>
        <p:txBody>
          <a:bodyPr vert="horz" lIns="91431" tIns="45715" rIns="91431" bIns="45715" rtlCol="0"/>
          <a:lstStyle>
            <a:lvl1pPr algn="r">
              <a:defRPr sz="1200"/>
            </a:lvl1pPr>
          </a:lstStyle>
          <a:p>
            <a:fld id="{70F99883-74AE-4A2C-81B7-5B86A08198C0}" type="datetimeFigureOut">
              <a:rPr kumimoji="1" lang="ja-JP" altLang="en-US" smtClean="0"/>
              <a:pPr/>
              <a:t>2023/12/28</a:t>
            </a:fld>
            <a:endParaRPr kumimoji="1" lang="ja-JP" altLang="en-US"/>
          </a:p>
        </p:txBody>
      </p:sp>
      <p:sp>
        <p:nvSpPr>
          <p:cNvPr id="4" name="スライド イメージ プレースホルダー 3"/>
          <p:cNvSpPr>
            <a:spLocks noGrp="1" noRot="1" noChangeAspect="1"/>
          </p:cNvSpPr>
          <p:nvPr>
            <p:ph type="sldImg" idx="2"/>
          </p:nvPr>
        </p:nvSpPr>
        <p:spPr>
          <a:xfrm>
            <a:off x="2203450" y="1239838"/>
            <a:ext cx="2387600" cy="3351212"/>
          </a:xfrm>
          <a:prstGeom prst="rect">
            <a:avLst/>
          </a:prstGeom>
          <a:noFill/>
          <a:ln w="12700">
            <a:solidFill>
              <a:prstClr val="black"/>
            </a:solidFill>
          </a:ln>
        </p:spPr>
        <p:txBody>
          <a:bodyPr vert="horz" lIns="91431" tIns="45715" rIns="91431" bIns="45715" rtlCol="0" anchor="ctr"/>
          <a:lstStyle/>
          <a:p>
            <a:endParaRPr lang="ja-JP" altLang="en-US"/>
          </a:p>
        </p:txBody>
      </p:sp>
      <p:sp>
        <p:nvSpPr>
          <p:cNvPr id="5" name="ノート プレースホルダー 4"/>
          <p:cNvSpPr>
            <a:spLocks noGrp="1"/>
          </p:cNvSpPr>
          <p:nvPr>
            <p:ph type="body" sz="quarter" idx="3"/>
          </p:nvPr>
        </p:nvSpPr>
        <p:spPr>
          <a:xfrm>
            <a:off x="679450" y="4776431"/>
            <a:ext cx="5435600" cy="3907988"/>
          </a:xfrm>
          <a:prstGeom prst="rect">
            <a:avLst/>
          </a:prstGeom>
        </p:spPr>
        <p:txBody>
          <a:bodyPr vert="horz" lIns="91431" tIns="45715" rIns="91431"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7077"/>
            <a:ext cx="2944283" cy="497975"/>
          </a:xfrm>
          <a:prstGeom prst="rect">
            <a:avLst/>
          </a:prstGeom>
        </p:spPr>
        <p:txBody>
          <a:bodyPr vert="horz" lIns="91431" tIns="45715" rIns="91431"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6" y="9427077"/>
            <a:ext cx="2944283" cy="497975"/>
          </a:xfrm>
          <a:prstGeom prst="rect">
            <a:avLst/>
          </a:prstGeom>
        </p:spPr>
        <p:txBody>
          <a:bodyPr vert="horz" lIns="91431" tIns="45715" rIns="91431" bIns="45715" rtlCol="0" anchor="b"/>
          <a:lstStyle>
            <a:lvl1pPr algn="r">
              <a:defRPr sz="1200"/>
            </a:lvl1pPr>
          </a:lstStyle>
          <a:p>
            <a:fld id="{ACD93CC5-A9B8-46A1-B8C3-70AA73E05DA2}" type="slidenum">
              <a:rPr kumimoji="1" lang="ja-JP" altLang="en-US" smtClean="0"/>
              <a:pPr/>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7140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48878"/>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75AED7D-32FD-2449-87CC-A3618E08F28F}"/>
              </a:ext>
            </a:extLst>
          </p:cNvPr>
          <p:cNvPicPr>
            <a:picLocks noChangeAspect="1"/>
          </p:cNvPicPr>
          <p:nvPr/>
        </p:nvPicPr>
        <p:blipFill rotWithShape="1">
          <a:blip r:embed="rId2">
            <a:alphaModFix amt="5000"/>
          </a:blip>
          <a:srcRect b="14436"/>
          <a:stretch/>
        </p:blipFill>
        <p:spPr>
          <a:xfrm>
            <a:off x="0" y="-1379"/>
            <a:ext cx="7775575" cy="4228427"/>
          </a:xfrm>
          <a:prstGeom prst="rect">
            <a:avLst/>
          </a:prstGeom>
        </p:spPr>
      </p:pic>
      <p:pic>
        <p:nvPicPr>
          <p:cNvPr id="21" name="図 20"/>
          <p:cNvPicPr>
            <a:picLocks noChangeAspect="1"/>
          </p:cNvPicPr>
          <p:nvPr/>
        </p:nvPicPr>
        <p:blipFill rotWithShape="1">
          <a:blip r:embed="rId3">
            <a:extLst>
              <a:ext uri="{28A0092B-C50C-407E-A947-70E740481C1C}">
                <a14:useLocalDpi xmlns:a14="http://schemas.microsoft.com/office/drawing/2010/main" val="0"/>
              </a:ext>
            </a:extLst>
          </a:blip>
          <a:srcRect t="58569"/>
          <a:stretch/>
        </p:blipFill>
        <p:spPr>
          <a:xfrm>
            <a:off x="0" y="8941465"/>
            <a:ext cx="7775575" cy="1966248"/>
          </a:xfrm>
          <a:prstGeom prst="rect">
            <a:avLst/>
          </a:prstGeom>
        </p:spPr>
      </p:pic>
      <p:sp>
        <p:nvSpPr>
          <p:cNvPr id="4" name="テキスト ボックス 3"/>
          <p:cNvSpPr txBox="1"/>
          <p:nvPr/>
        </p:nvSpPr>
        <p:spPr>
          <a:xfrm>
            <a:off x="577382" y="1125824"/>
            <a:ext cx="6622180" cy="923330"/>
          </a:xfrm>
          <a:prstGeom prst="rect">
            <a:avLst/>
          </a:prstGeom>
          <a:noFill/>
        </p:spPr>
        <p:txBody>
          <a:bodyPr wrap="square" rtlCol="0">
            <a:spAutoFit/>
          </a:bodyPr>
          <a:lstStyle/>
          <a:p>
            <a:r>
              <a:rPr lang="ja-JP" altLang="en-US" sz="5400" b="1" dirty="0">
                <a:solidFill>
                  <a:srgbClr val="8DC21F"/>
                </a:solidFill>
                <a:effectLst>
                  <a:glow rad="88900">
                    <a:schemeClr val="bg1"/>
                  </a:glow>
                </a:effectLst>
                <a:latin typeface="HG丸ｺﾞｼｯｸM-PRO" panose="020F0600000000000000" pitchFamily="50" charset="-128"/>
                <a:ea typeface="HG丸ｺﾞｼｯｸM-PRO" panose="020F0600000000000000" pitchFamily="50" charset="-128"/>
              </a:rPr>
              <a:t>異業種交流イベント</a:t>
            </a:r>
            <a:endParaRPr lang="en-US" altLang="ja-JP" sz="5400" b="1" dirty="0">
              <a:solidFill>
                <a:srgbClr val="8DC21F"/>
              </a:solidFill>
              <a:effectLst>
                <a:glow rad="88900">
                  <a:schemeClr val="bg1"/>
                </a:glow>
              </a:effectLst>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577382" y="417100"/>
            <a:ext cx="3807772" cy="481863"/>
          </a:xfrm>
          <a:prstGeom prst="roundRect">
            <a:avLst>
              <a:gd name="adj" fmla="val 50000"/>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bg1"/>
                </a:solidFill>
                <a:latin typeface="HG丸ｺﾞｼｯｸM-PRO" panose="020F0600000000000000" pitchFamily="50" charset="-128"/>
                <a:ea typeface="HG丸ｺﾞｼｯｸM-PRO" panose="020F0600000000000000" pitchFamily="50" charset="-128"/>
              </a:rPr>
              <a:t>異業種から考える</a:t>
            </a:r>
          </a:p>
        </p:txBody>
      </p:sp>
      <p:sp>
        <p:nvSpPr>
          <p:cNvPr id="2" name="正方形/長方形 1"/>
          <p:cNvSpPr/>
          <p:nvPr/>
        </p:nvSpPr>
        <p:spPr>
          <a:xfrm>
            <a:off x="-31610" y="5296989"/>
            <a:ext cx="7775575" cy="27134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91984" y="3852851"/>
            <a:ext cx="6791606" cy="1200329"/>
          </a:xfrm>
          <a:prstGeom prst="rect">
            <a:avLst/>
          </a:prstGeom>
          <a:noFill/>
        </p:spPr>
        <p:txBody>
          <a:bodyPr wrap="square" rtlCol="0">
            <a:spAutoFit/>
          </a:bodyPr>
          <a:lstStyle/>
          <a:p>
            <a:r>
              <a:rPr lang="ja-JP" altLang="en-US" sz="1800" dirty="0">
                <a:latin typeface="HG丸ｺﾞｼｯｸM-PRO" panose="020F0600000000000000" pitchFamily="50" charset="-128"/>
                <a:ea typeface="HG丸ｺﾞｼｯｸM-PRO" panose="020F0600000000000000" pitchFamily="50" charset="-128"/>
                <a:cs typeface="メイリオ"/>
              </a:rPr>
              <a:t>・仕事を続けていくための制度はどのようなものがあるの？</a:t>
            </a:r>
          </a:p>
          <a:p>
            <a:r>
              <a:rPr lang="ja-JP" altLang="en-US" sz="1800" dirty="0">
                <a:latin typeface="HG丸ｺﾞｼｯｸM-PRO" panose="020F0600000000000000" pitchFamily="50" charset="-128"/>
                <a:ea typeface="HG丸ｺﾞｼｯｸM-PRO" panose="020F0600000000000000" pitchFamily="50" charset="-128"/>
                <a:cs typeface="メイリオ"/>
              </a:rPr>
              <a:t>・管理職はどのような対応をしているの？</a:t>
            </a:r>
          </a:p>
          <a:p>
            <a:r>
              <a:rPr lang="ja-JP" altLang="en-US" sz="1800" dirty="0">
                <a:latin typeface="HG丸ｺﾞｼｯｸM-PRO" panose="020F0600000000000000" pitchFamily="50" charset="-128"/>
                <a:ea typeface="HG丸ｺﾞｼｯｸM-PRO" panose="020F0600000000000000" pitchFamily="50" charset="-128"/>
                <a:cs typeface="メイリオ"/>
              </a:rPr>
              <a:t>・産休育休を取得した人の代役は？</a:t>
            </a:r>
          </a:p>
          <a:p>
            <a:r>
              <a:rPr lang="ja-JP" altLang="en-US" sz="1800" dirty="0">
                <a:latin typeface="HG丸ｺﾞｼｯｸM-PRO" panose="020F0600000000000000" pitchFamily="50" charset="-128"/>
                <a:ea typeface="HG丸ｺﾞｼｯｸM-PRO" panose="020F0600000000000000" pitchFamily="50" charset="-128"/>
                <a:cs typeface="メイリオ"/>
              </a:rPr>
              <a:t>・コミュニケーションの取り方で工夫していることは？</a:t>
            </a:r>
            <a:endParaRPr lang="en-US" altLang="ja-JP" sz="1800" dirty="0">
              <a:latin typeface="HG丸ｺﾞｼｯｸM-PRO" panose="020F0600000000000000" pitchFamily="50" charset="-128"/>
              <a:ea typeface="HG丸ｺﾞｼｯｸM-PRO" panose="020F0600000000000000" pitchFamily="50" charset="-128"/>
              <a:cs typeface="メイリオ"/>
            </a:endParaRPr>
          </a:p>
        </p:txBody>
      </p:sp>
      <p:sp>
        <p:nvSpPr>
          <p:cNvPr id="45" name="テキスト ボックス 44"/>
          <p:cNvSpPr txBox="1"/>
          <p:nvPr/>
        </p:nvSpPr>
        <p:spPr>
          <a:xfrm>
            <a:off x="1817405" y="5486062"/>
            <a:ext cx="5224507" cy="369332"/>
          </a:xfrm>
          <a:prstGeom prst="rect">
            <a:avLst/>
          </a:prstGeom>
          <a:noFill/>
        </p:spPr>
        <p:txBody>
          <a:bodyPr wrap="none" rtlCol="0">
            <a:spAutoFit/>
          </a:bodyPr>
          <a:lstStyle/>
          <a:p>
            <a:r>
              <a:rPr kumimoji="1" lang="en-US" altLang="ja-JP" sz="1800" dirty="0">
                <a:latin typeface="HG丸ｺﾞｼｯｸM-PRO" panose="020F0600000000000000" pitchFamily="50" charset="-128"/>
                <a:ea typeface="HG丸ｺﾞｼｯｸM-PRO" panose="020F0600000000000000" pitchFamily="50" charset="-128"/>
              </a:rPr>
              <a:t>2024</a:t>
            </a:r>
            <a:r>
              <a:rPr kumimoji="1" lang="ja-JP" altLang="en-US" sz="1800" dirty="0">
                <a:latin typeface="HG丸ｺﾞｼｯｸM-PRO" panose="020F0600000000000000" pitchFamily="50" charset="-128"/>
                <a:ea typeface="HG丸ｺﾞｼｯｸM-PRO" panose="020F0600000000000000" pitchFamily="50" charset="-128"/>
              </a:rPr>
              <a:t>年</a:t>
            </a:r>
            <a:r>
              <a:rPr lang="ja-JP" altLang="en-US" sz="1800" dirty="0">
                <a:latin typeface="HG丸ｺﾞｼｯｸM-PRO" panose="020F0600000000000000" pitchFamily="50" charset="-128"/>
                <a:ea typeface="HG丸ｺﾞｼｯｸM-PRO" panose="020F0600000000000000" pitchFamily="50" charset="-128"/>
              </a:rPr>
              <a:t>　　</a:t>
            </a:r>
            <a:r>
              <a:rPr kumimoji="1" lang="ja-JP" altLang="en-US" sz="1800" dirty="0">
                <a:latin typeface="HG丸ｺﾞｼｯｸM-PRO" panose="020F0600000000000000" pitchFamily="50" charset="-128"/>
                <a:ea typeface="HG丸ｺﾞｼｯｸM-PRO" panose="020F0600000000000000" pitchFamily="50" charset="-128"/>
              </a:rPr>
              <a:t>月</a:t>
            </a:r>
            <a:r>
              <a:rPr lang="ja-JP" altLang="en-US" sz="1800" dirty="0">
                <a:latin typeface="HG丸ｺﾞｼｯｸM-PRO" panose="020F0600000000000000" pitchFamily="50" charset="-128"/>
                <a:ea typeface="HG丸ｺﾞｼｯｸM-PRO" panose="020F0600000000000000" pitchFamily="50" charset="-128"/>
              </a:rPr>
              <a:t>　　　</a:t>
            </a:r>
            <a:r>
              <a:rPr kumimoji="1" lang="ja-JP" altLang="en-US" sz="1800" dirty="0">
                <a:latin typeface="HG丸ｺﾞｼｯｸM-PRO" panose="020F0600000000000000" pitchFamily="50" charset="-128"/>
                <a:ea typeface="HG丸ｺﾞｼｯｸM-PRO" panose="020F0600000000000000" pitchFamily="50" charset="-128"/>
              </a:rPr>
              <a:t>日</a:t>
            </a:r>
            <a:r>
              <a:rPr lang="ja-JP" altLang="en-US" sz="1800" dirty="0">
                <a:latin typeface="HG丸ｺﾞｼｯｸM-PRO" panose="020F0600000000000000" pitchFamily="50" charset="-128"/>
                <a:ea typeface="HG丸ｺﾞｼｯｸM-PRO" panose="020F0600000000000000" pitchFamily="50" charset="-128"/>
              </a:rPr>
              <a:t>（木）</a:t>
            </a:r>
            <a:r>
              <a:rPr lang="en-US" altLang="ja-JP" sz="1800" dirty="0">
                <a:latin typeface="HG丸ｺﾞｼｯｸM-PRO" panose="020F0600000000000000" pitchFamily="50" charset="-128"/>
                <a:ea typeface="HG丸ｺﾞｼｯｸM-PRO" panose="020F0600000000000000" pitchFamily="50" charset="-128"/>
              </a:rPr>
              <a:t> 14:00 </a:t>
            </a:r>
            <a:r>
              <a:rPr lang="mr-IN" altLang="ja-JP" sz="1800" dirty="0">
                <a:latin typeface="HG丸ｺﾞｼｯｸM-PRO" panose="020F0600000000000000" pitchFamily="50" charset="-128"/>
                <a:ea typeface="HG丸ｺﾞｼｯｸM-PRO" panose="020F0600000000000000" pitchFamily="50" charset="-128"/>
              </a:rPr>
              <a:t>–</a:t>
            </a:r>
            <a:r>
              <a:rPr lang="en-US" altLang="ja-JP" sz="1800" dirty="0">
                <a:latin typeface="HG丸ｺﾞｼｯｸM-PRO" panose="020F0600000000000000" pitchFamily="50" charset="-128"/>
                <a:ea typeface="HG丸ｺﾞｼｯｸM-PRO" panose="020F0600000000000000" pitchFamily="50" charset="-128"/>
              </a:rPr>
              <a:t> 16:30</a:t>
            </a:r>
            <a:endParaRPr kumimoji="1" lang="ja-JP" altLang="en-US" sz="1800" dirty="0">
              <a:latin typeface="HG丸ｺﾞｼｯｸM-PRO" panose="020F0600000000000000" pitchFamily="50" charset="-128"/>
              <a:ea typeface="HG丸ｺﾞｼｯｸM-PRO" panose="020F0600000000000000" pitchFamily="50" charset="-128"/>
            </a:endParaRPr>
          </a:p>
        </p:txBody>
      </p:sp>
      <p:sp>
        <p:nvSpPr>
          <p:cNvPr id="46" name="角丸四角形 45"/>
          <p:cNvSpPr/>
          <p:nvPr/>
        </p:nvSpPr>
        <p:spPr>
          <a:xfrm>
            <a:off x="577382" y="5486062"/>
            <a:ext cx="1116776" cy="365581"/>
          </a:xfrm>
          <a:prstGeom prst="roundRect">
            <a:avLst>
              <a:gd name="adj" fmla="val 50000"/>
            </a:avLst>
          </a:prstGeom>
          <a:solidFill>
            <a:srgbClr val="9E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日時</a:t>
            </a:r>
          </a:p>
        </p:txBody>
      </p:sp>
      <p:sp>
        <p:nvSpPr>
          <p:cNvPr id="47" name="角丸四角形 46"/>
          <p:cNvSpPr/>
          <p:nvPr/>
        </p:nvSpPr>
        <p:spPr>
          <a:xfrm>
            <a:off x="577382" y="5962779"/>
            <a:ext cx="1116776" cy="365581"/>
          </a:xfrm>
          <a:prstGeom prst="roundRect">
            <a:avLst>
              <a:gd name="adj" fmla="val 50000"/>
            </a:avLst>
          </a:prstGeom>
          <a:solidFill>
            <a:srgbClr val="9E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会場</a:t>
            </a:r>
          </a:p>
        </p:txBody>
      </p:sp>
      <p:sp>
        <p:nvSpPr>
          <p:cNvPr id="57" name="角丸四角形 56"/>
          <p:cNvSpPr/>
          <p:nvPr/>
        </p:nvSpPr>
        <p:spPr>
          <a:xfrm>
            <a:off x="577382" y="6621345"/>
            <a:ext cx="1116776" cy="365581"/>
          </a:xfrm>
          <a:prstGeom prst="roundRect">
            <a:avLst>
              <a:gd name="adj" fmla="val 50000"/>
            </a:avLst>
          </a:prstGeom>
          <a:solidFill>
            <a:srgbClr val="9E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定員</a:t>
            </a:r>
          </a:p>
        </p:txBody>
      </p:sp>
      <p:sp>
        <p:nvSpPr>
          <p:cNvPr id="58" name="テキスト ボックス 57"/>
          <p:cNvSpPr txBox="1"/>
          <p:nvPr/>
        </p:nvSpPr>
        <p:spPr>
          <a:xfrm>
            <a:off x="1817405" y="7123759"/>
            <a:ext cx="3185487" cy="369332"/>
          </a:xfrm>
          <a:prstGeom prst="rect">
            <a:avLst/>
          </a:prstGeom>
          <a:noFill/>
        </p:spPr>
        <p:txBody>
          <a:bodyPr wrap="none" rtlCol="0">
            <a:spAutoFit/>
          </a:bodyPr>
          <a:lstStyle/>
          <a:p>
            <a:r>
              <a:rPr kumimoji="1" lang="ja-JP" altLang="en-US" sz="1800" dirty="0">
                <a:latin typeface="HG丸ｺﾞｼｯｸM-PRO" panose="020F0600000000000000" pitchFamily="50" charset="-128"/>
                <a:ea typeface="HG丸ｺﾞｼｯｸM-PRO" panose="020F0600000000000000" pitchFamily="50" charset="-128"/>
              </a:rPr>
              <a:t>座談会形式のグループワーク</a:t>
            </a:r>
          </a:p>
        </p:txBody>
      </p:sp>
      <p:sp>
        <p:nvSpPr>
          <p:cNvPr id="59" name="テキスト ボックス 58"/>
          <p:cNvSpPr txBox="1"/>
          <p:nvPr/>
        </p:nvSpPr>
        <p:spPr>
          <a:xfrm>
            <a:off x="1817405" y="6656290"/>
            <a:ext cx="5262979" cy="369332"/>
          </a:xfrm>
          <a:prstGeom prst="rect">
            <a:avLst/>
          </a:prstGeom>
          <a:noFill/>
        </p:spPr>
        <p:txBody>
          <a:bodyPr wrap="none" rtlCol="0">
            <a:spAutoFit/>
          </a:bodyPr>
          <a:lstStyle/>
          <a:p>
            <a:r>
              <a:rPr lang="ja-JP" altLang="en-US" sz="1800" dirty="0">
                <a:latin typeface="HG丸ｺﾞｼｯｸM-PRO" panose="020F0600000000000000" pitchFamily="50" charset="-128"/>
                <a:ea typeface="HG丸ｺﾞｼｯｸM-PRO" panose="020F0600000000000000" pitchFamily="50" charset="-128"/>
              </a:rPr>
              <a:t>先着　　　　名様　参加者には限りがあります。</a:t>
            </a:r>
            <a:endParaRPr kumimoji="1" lang="ja-JP" altLang="en-US" sz="1800" dirty="0">
              <a:latin typeface="HG丸ｺﾞｼｯｸM-PRO" panose="020F0600000000000000" pitchFamily="50" charset="-128"/>
              <a:ea typeface="HG丸ｺﾞｼｯｸM-PRO" panose="020F0600000000000000" pitchFamily="50" charset="-128"/>
            </a:endParaRPr>
          </a:p>
        </p:txBody>
      </p:sp>
      <p:sp>
        <p:nvSpPr>
          <p:cNvPr id="60" name="テキスト ボックス 59"/>
          <p:cNvSpPr txBox="1"/>
          <p:nvPr/>
        </p:nvSpPr>
        <p:spPr>
          <a:xfrm>
            <a:off x="2550719" y="6497612"/>
            <a:ext cx="652743" cy="646331"/>
          </a:xfrm>
          <a:prstGeom prst="rect">
            <a:avLst/>
          </a:prstGeom>
          <a:noFill/>
        </p:spPr>
        <p:txBody>
          <a:bodyPr wrap="none" rtlCol="0">
            <a:spAutoFit/>
          </a:bodyPr>
          <a:lstStyle/>
          <a:p>
            <a:r>
              <a:rPr lang="en-US" altLang="ja-JP" sz="3600" b="1" dirty="0"/>
              <a:t>2</a:t>
            </a:r>
            <a:r>
              <a:rPr kumimoji="1" lang="en-US" altLang="ja-JP" sz="3600" b="1" dirty="0"/>
              <a:t>0</a:t>
            </a:r>
            <a:endParaRPr kumimoji="1" lang="ja-JP" altLang="en-US" sz="3600" b="1" dirty="0"/>
          </a:p>
        </p:txBody>
      </p:sp>
      <p:sp>
        <p:nvSpPr>
          <p:cNvPr id="61" name="テキスト ボックス 60"/>
          <p:cNvSpPr txBox="1"/>
          <p:nvPr/>
        </p:nvSpPr>
        <p:spPr>
          <a:xfrm>
            <a:off x="2809931" y="5296989"/>
            <a:ext cx="418704" cy="646331"/>
          </a:xfrm>
          <a:prstGeom prst="rect">
            <a:avLst/>
          </a:prstGeom>
          <a:noFill/>
        </p:spPr>
        <p:txBody>
          <a:bodyPr wrap="none" rtlCol="0">
            <a:spAutoFit/>
          </a:bodyPr>
          <a:lstStyle/>
          <a:p>
            <a:r>
              <a:rPr kumimoji="1" lang="en-US" altLang="ja-JP" sz="3600" b="1" dirty="0"/>
              <a:t>1</a:t>
            </a:r>
            <a:endParaRPr kumimoji="1" lang="ja-JP" altLang="en-US" sz="3600" b="1" dirty="0"/>
          </a:p>
        </p:txBody>
      </p:sp>
      <p:sp>
        <p:nvSpPr>
          <p:cNvPr id="62" name="テキスト ボックス 61"/>
          <p:cNvSpPr txBox="1"/>
          <p:nvPr/>
        </p:nvSpPr>
        <p:spPr>
          <a:xfrm>
            <a:off x="3486572" y="5296989"/>
            <a:ext cx="652743" cy="646331"/>
          </a:xfrm>
          <a:prstGeom prst="rect">
            <a:avLst/>
          </a:prstGeom>
          <a:noFill/>
        </p:spPr>
        <p:txBody>
          <a:bodyPr wrap="none" rtlCol="0">
            <a:spAutoFit/>
          </a:bodyPr>
          <a:lstStyle/>
          <a:p>
            <a:r>
              <a:rPr kumimoji="1" lang="en-US" altLang="ja-JP" sz="3600" b="1" dirty="0"/>
              <a:t>25</a:t>
            </a:r>
            <a:endParaRPr kumimoji="1" lang="ja-JP" altLang="en-US" sz="3600" b="1" dirty="0"/>
          </a:p>
        </p:txBody>
      </p:sp>
      <p:sp>
        <p:nvSpPr>
          <p:cNvPr id="64" name="テキスト ボックス 63"/>
          <p:cNvSpPr txBox="1"/>
          <p:nvPr/>
        </p:nvSpPr>
        <p:spPr>
          <a:xfrm>
            <a:off x="1997382" y="8436202"/>
            <a:ext cx="3631122" cy="584775"/>
          </a:xfrm>
          <a:prstGeom prst="rect">
            <a:avLst/>
          </a:prstGeom>
          <a:noFill/>
        </p:spPr>
        <p:txBody>
          <a:bodyPr wrap="none" rtlCol="0">
            <a:spAutoFit/>
          </a:bodyPr>
          <a:lstStyle/>
          <a:p>
            <a:pPr algn="ctr"/>
            <a:r>
              <a:rPr kumimoji="1" lang="ja-JP" altLang="en-US" sz="1600" b="1" dirty="0">
                <a:solidFill>
                  <a:srgbClr val="8DC21F"/>
                </a:solidFill>
              </a:rPr>
              <a:t>公益社団法人　日本技術士会東北本部</a:t>
            </a:r>
          </a:p>
          <a:p>
            <a:pPr algn="ctr"/>
            <a:r>
              <a:rPr kumimoji="1" lang="ja-JP" altLang="en-US" sz="1600" b="1" dirty="0">
                <a:solidFill>
                  <a:srgbClr val="8DC21F"/>
                </a:solidFill>
              </a:rPr>
              <a:t>男女共同参画推進委員会</a:t>
            </a:r>
          </a:p>
        </p:txBody>
      </p:sp>
      <p:sp>
        <p:nvSpPr>
          <p:cNvPr id="68" name="角丸四角形 67"/>
          <p:cNvSpPr/>
          <p:nvPr/>
        </p:nvSpPr>
        <p:spPr>
          <a:xfrm>
            <a:off x="2947425" y="8159066"/>
            <a:ext cx="1731036" cy="251790"/>
          </a:xfrm>
          <a:prstGeom prst="roundRect">
            <a:avLst>
              <a:gd name="adj" fmla="val 50000"/>
            </a:avLst>
          </a:prstGeom>
          <a:solidFill>
            <a:srgbClr val="8DC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rPr>
              <a:t>主　催</a:t>
            </a:r>
          </a:p>
        </p:txBody>
      </p:sp>
      <p:sp>
        <p:nvSpPr>
          <p:cNvPr id="3" name="テキスト ボックス 2">
            <a:extLst>
              <a:ext uri="{FF2B5EF4-FFF2-40B4-BE49-F238E27FC236}">
                <a16:creationId xmlns:a16="http://schemas.microsoft.com/office/drawing/2014/main" id="{2334DC6E-1520-DAF6-B4A9-4F03E886F5F3}"/>
              </a:ext>
            </a:extLst>
          </p:cNvPr>
          <p:cNvSpPr txBox="1"/>
          <p:nvPr/>
        </p:nvSpPr>
        <p:spPr>
          <a:xfrm>
            <a:off x="288559" y="2400985"/>
            <a:ext cx="7128279" cy="1323439"/>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cs typeface="メイリオ"/>
              </a:rPr>
              <a:t>　女性参画の先進的な、学校教職員及び看護師として活躍されている方をお招きし、女性が多い職種ではどのような制度や働き方があるのかを知ることにより、女性技術者の働き方を考える参考とします。</a:t>
            </a:r>
            <a:endParaRPr lang="en-US" altLang="ja-JP" sz="2000" dirty="0">
              <a:latin typeface="HG丸ｺﾞｼｯｸM-PRO" panose="020F0600000000000000" pitchFamily="50" charset="-128"/>
              <a:ea typeface="HG丸ｺﾞｼｯｸM-PRO" panose="020F0600000000000000" pitchFamily="50" charset="-128"/>
              <a:cs typeface="メイリオ"/>
            </a:endParaRPr>
          </a:p>
        </p:txBody>
      </p:sp>
      <p:sp>
        <p:nvSpPr>
          <p:cNvPr id="6" name="角丸四角形 56">
            <a:extLst>
              <a:ext uri="{FF2B5EF4-FFF2-40B4-BE49-F238E27FC236}">
                <a16:creationId xmlns:a16="http://schemas.microsoft.com/office/drawing/2014/main" id="{B4D583D5-D9CF-EF87-0687-71015D21BAAF}"/>
              </a:ext>
            </a:extLst>
          </p:cNvPr>
          <p:cNvSpPr/>
          <p:nvPr/>
        </p:nvSpPr>
        <p:spPr>
          <a:xfrm>
            <a:off x="577382" y="7127510"/>
            <a:ext cx="1116776" cy="365581"/>
          </a:xfrm>
          <a:prstGeom prst="roundRect">
            <a:avLst>
              <a:gd name="adj" fmla="val 50000"/>
            </a:avLst>
          </a:prstGeom>
          <a:solidFill>
            <a:srgbClr val="9E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内容</a:t>
            </a:r>
          </a:p>
        </p:txBody>
      </p:sp>
      <p:sp>
        <p:nvSpPr>
          <p:cNvPr id="7" name="テキスト ボックス 6">
            <a:extLst>
              <a:ext uri="{FF2B5EF4-FFF2-40B4-BE49-F238E27FC236}">
                <a16:creationId xmlns:a16="http://schemas.microsoft.com/office/drawing/2014/main" id="{62C78E89-6F7C-2D94-0B09-FFC9AD4E56C7}"/>
              </a:ext>
            </a:extLst>
          </p:cNvPr>
          <p:cNvSpPr txBox="1"/>
          <p:nvPr/>
        </p:nvSpPr>
        <p:spPr>
          <a:xfrm>
            <a:off x="1817405" y="5931406"/>
            <a:ext cx="4339650" cy="369332"/>
          </a:xfrm>
          <a:prstGeom prst="rect">
            <a:avLst/>
          </a:prstGeom>
          <a:noFill/>
        </p:spPr>
        <p:txBody>
          <a:bodyPr wrap="none" rtlCol="0">
            <a:spAutoFit/>
          </a:bodyPr>
          <a:lstStyle/>
          <a:p>
            <a:r>
              <a:rPr lang="ja-JP" altLang="en-US" sz="1800" dirty="0">
                <a:latin typeface="HG丸ｺﾞｼｯｸM-PRO" panose="020F0600000000000000" pitchFamily="50" charset="-128"/>
                <a:ea typeface="HG丸ｺﾞｼｯｸM-PRO" panose="020F0600000000000000" pitchFamily="50" charset="-128"/>
              </a:rPr>
              <a:t>㈱復建技術コンサルタント　４階会議室</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8" name="角丸四角形 56">
            <a:extLst>
              <a:ext uri="{FF2B5EF4-FFF2-40B4-BE49-F238E27FC236}">
                <a16:creationId xmlns:a16="http://schemas.microsoft.com/office/drawing/2014/main" id="{660D88D4-052B-211C-3719-82DFA6C00FA5}"/>
              </a:ext>
            </a:extLst>
          </p:cNvPr>
          <p:cNvSpPr/>
          <p:nvPr/>
        </p:nvSpPr>
        <p:spPr>
          <a:xfrm>
            <a:off x="577382" y="7587404"/>
            <a:ext cx="1116776" cy="365581"/>
          </a:xfrm>
          <a:prstGeom prst="roundRect">
            <a:avLst>
              <a:gd name="adj" fmla="val 50000"/>
            </a:avLst>
          </a:prstGeom>
          <a:solidFill>
            <a:srgbClr val="9E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参加費</a:t>
            </a:r>
          </a:p>
        </p:txBody>
      </p:sp>
      <p:sp>
        <p:nvSpPr>
          <p:cNvPr id="9" name="テキスト ボックス 8">
            <a:extLst>
              <a:ext uri="{FF2B5EF4-FFF2-40B4-BE49-F238E27FC236}">
                <a16:creationId xmlns:a16="http://schemas.microsoft.com/office/drawing/2014/main" id="{536DA1B3-95B2-2B44-AECF-32C368043DE4}"/>
              </a:ext>
            </a:extLst>
          </p:cNvPr>
          <p:cNvSpPr txBox="1"/>
          <p:nvPr/>
        </p:nvSpPr>
        <p:spPr>
          <a:xfrm>
            <a:off x="1864568" y="7544774"/>
            <a:ext cx="877163" cy="369332"/>
          </a:xfrm>
          <a:prstGeom prst="rect">
            <a:avLst/>
          </a:prstGeom>
          <a:noFill/>
        </p:spPr>
        <p:txBody>
          <a:bodyPr wrap="none" rtlCol="0">
            <a:spAutoFit/>
          </a:bodyPr>
          <a:lstStyle/>
          <a:p>
            <a:r>
              <a:rPr lang="ja-JP" altLang="en-US" sz="1800" dirty="0">
                <a:latin typeface="HG丸ｺﾞｼｯｸM-PRO" panose="020F0600000000000000" pitchFamily="50" charset="-128"/>
                <a:ea typeface="HG丸ｺﾞｼｯｸM-PRO" panose="020F0600000000000000" pitchFamily="50" charset="-128"/>
              </a:rPr>
              <a:t>無　料</a:t>
            </a:r>
            <a:endParaRPr kumimoji="1" lang="ja-JP" altLang="en-US" sz="1800" dirty="0">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2AF62040-94DC-AD77-707D-2EF2F3154836}"/>
              </a:ext>
            </a:extLst>
          </p:cNvPr>
          <p:cNvSpPr txBox="1"/>
          <p:nvPr/>
        </p:nvSpPr>
        <p:spPr>
          <a:xfrm>
            <a:off x="2481268" y="6245337"/>
            <a:ext cx="5218095" cy="338554"/>
          </a:xfrm>
          <a:prstGeom prst="rect">
            <a:avLst/>
          </a:prstGeom>
          <a:noFill/>
        </p:spPr>
        <p:txBody>
          <a:bodyPr wrap="none" rtlCol="0">
            <a:spAutoFit/>
          </a:bodyPr>
          <a:lstStyle/>
          <a:p>
            <a:r>
              <a:rPr lang="zh-TW" altLang="en-US" sz="1600" dirty="0">
                <a:latin typeface="HG丸ｺﾞｼｯｸM-PRO" panose="020F0600000000000000" pitchFamily="50" charset="-128"/>
                <a:ea typeface="HG丸ｺﾞｼｯｸM-PRO" panose="020F0600000000000000" pitchFamily="50" charset="-128"/>
              </a:rPr>
              <a:t>〒</a:t>
            </a:r>
            <a:r>
              <a:rPr lang="en-US" altLang="zh-TW" sz="1600" dirty="0">
                <a:latin typeface="HG丸ｺﾞｼｯｸM-PRO" panose="020F0600000000000000" pitchFamily="50" charset="-128"/>
                <a:ea typeface="HG丸ｺﾞｼｯｸM-PRO" panose="020F0600000000000000" pitchFamily="50" charset="-128"/>
              </a:rPr>
              <a:t>980-0012 </a:t>
            </a:r>
            <a:r>
              <a:rPr lang="zh-TW" altLang="en-US" sz="1600" dirty="0">
                <a:latin typeface="HG丸ｺﾞｼｯｸM-PRO" panose="020F0600000000000000" pitchFamily="50" charset="-128"/>
                <a:ea typeface="HG丸ｺﾞｼｯｸM-PRO" panose="020F0600000000000000" pitchFamily="50" charset="-128"/>
              </a:rPr>
              <a:t>宮城県仙台市青葉区錦町１丁目７−２５</a:t>
            </a:r>
            <a:endParaRPr lang="en-US" altLang="zh-TW" sz="1600" dirty="0">
              <a:latin typeface="HG丸ｺﾞｼｯｸM-PRO" panose="020F0600000000000000" pitchFamily="50" charset="-128"/>
              <a:ea typeface="HG丸ｺﾞｼｯｸM-PRO" panose="020F0600000000000000" pitchFamily="50" charset="-128"/>
            </a:endParaRPr>
          </a:p>
        </p:txBody>
      </p:sp>
      <p:sp>
        <p:nvSpPr>
          <p:cNvPr id="11" name="角丸四角形 56">
            <a:extLst>
              <a:ext uri="{FF2B5EF4-FFF2-40B4-BE49-F238E27FC236}">
                <a16:creationId xmlns:a16="http://schemas.microsoft.com/office/drawing/2014/main" id="{F49D7915-E1A5-BDA5-E7D1-9B7991B3FB00}"/>
              </a:ext>
            </a:extLst>
          </p:cNvPr>
          <p:cNvSpPr/>
          <p:nvPr/>
        </p:nvSpPr>
        <p:spPr>
          <a:xfrm>
            <a:off x="577382" y="6647322"/>
            <a:ext cx="1116776" cy="365581"/>
          </a:xfrm>
          <a:prstGeom prst="roundRect">
            <a:avLst>
              <a:gd name="adj" fmla="val 50000"/>
            </a:avLst>
          </a:prstGeom>
          <a:solidFill>
            <a:srgbClr val="9EA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定員</a:t>
            </a:r>
          </a:p>
        </p:txBody>
      </p:sp>
    </p:spTree>
    <p:extLst>
      <p:ext uri="{BB962C8B-B14F-4D97-AF65-F5344CB8AC3E}">
        <p14:creationId xmlns:p14="http://schemas.microsoft.com/office/powerpoint/2010/main" val="29729399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1.pptx" id="{D8CEF92E-E621-4889-A2C4-D44EA4896D94}" vid="{7BA0B976-7AA0-4750-86DE-53A6EBAC7E7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1814</TotalTime>
  <Words>174</Words>
  <Application>Microsoft Office PowerPoint</Application>
  <PresentationFormat>ユーザー設定</PresentationFormat>
  <Paragraphs>25</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HG丸ｺﾞｼｯｸM-PRO</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内田 隆広</dc:creator>
  <cp:lastModifiedBy>渡辺 由美子</cp:lastModifiedBy>
  <cp:revision>91</cp:revision>
  <cp:lastPrinted>2023-12-19T08:04:38Z</cp:lastPrinted>
  <dcterms:created xsi:type="dcterms:W3CDTF">2013-08-08T01:25:55Z</dcterms:created>
  <dcterms:modified xsi:type="dcterms:W3CDTF">2023-12-28T00:22:20Z</dcterms:modified>
</cp:coreProperties>
</file>